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9" r:id="rId2"/>
    <p:sldId id="300" r:id="rId3"/>
    <p:sldId id="301" r:id="rId4"/>
    <p:sldId id="302" r:id="rId5"/>
    <p:sldId id="304" r:id="rId6"/>
    <p:sldId id="338" r:id="rId7"/>
    <p:sldId id="339" r:id="rId8"/>
    <p:sldId id="340" r:id="rId9"/>
    <p:sldId id="342" r:id="rId10"/>
    <p:sldId id="307" r:id="rId11"/>
    <p:sldId id="341" r:id="rId12"/>
    <p:sldId id="313" r:id="rId13"/>
  </p:sldIdLst>
  <p:sldSz cx="9144000" cy="5143500" type="screen16x9"/>
  <p:notesSz cx="6858000" cy="9144000"/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445"/>
    <a:srgbClr val="E4B321"/>
    <a:srgbClr val="BA3300"/>
    <a:srgbClr val="CC3300"/>
    <a:srgbClr val="8C0000"/>
    <a:srgbClr val="8C2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0" autoAdjust="0"/>
    <p:restoredTop sz="93959" autoAdjust="0"/>
  </p:normalViewPr>
  <p:slideViewPr>
    <p:cSldViewPr>
      <p:cViewPr>
        <p:scale>
          <a:sx n="88" d="100"/>
          <a:sy n="88" d="100"/>
        </p:scale>
        <p:origin x="1234" y="33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664" y="-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6BB16-D399-4233-A9FF-A68433B9861E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C4A95-53D5-4B44-8CD0-CF7F1F1D7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C4A95-53D5-4B44-8CD0-CF7F1F1D71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C4A95-53D5-4B44-8CD0-CF7F1F1D71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8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0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12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5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0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5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2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4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1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5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2"/>
            <a:ext cx="5111751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3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55F4D-24D4-4758-AAD1-380C7524D7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9ADB5-EC3F-409D-B3F1-157CED709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792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28"/>
            <a:ext cx="9144000" cy="5143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582"/>
            <a:ext cx="9144000" cy="41849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06769" y="1603818"/>
            <a:ext cx="6330462" cy="353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3"/>
          <a:stretch/>
        </p:blipFill>
        <p:spPr>
          <a:xfrm>
            <a:off x="0" y="4823320"/>
            <a:ext cx="5317588" cy="3773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4896815" y="3829051"/>
            <a:ext cx="4225596" cy="13835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1913204" cy="135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4" y="361950"/>
            <a:ext cx="631282" cy="356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48150"/>
            <a:ext cx="691816" cy="419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D3D43-AF8C-25A8-FDB8-7415FD1DC18A}"/>
              </a:ext>
            </a:extLst>
          </p:cNvPr>
          <p:cNvSpPr txBox="1"/>
          <p:nvPr/>
        </p:nvSpPr>
        <p:spPr>
          <a:xfrm>
            <a:off x="3670221" y="3354685"/>
            <a:ext cx="2654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PT Mitra Kiara Indonesia</a:t>
            </a:r>
            <a:endParaRPr lang="en-US" sz="12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17D8B-EFA4-7144-6A8E-29B4A977113D}"/>
              </a:ext>
            </a:extLst>
          </p:cNvPr>
          <p:cNvSpPr txBox="1"/>
          <p:nvPr/>
        </p:nvSpPr>
        <p:spPr>
          <a:xfrm>
            <a:off x="3657600" y="2360663"/>
            <a:ext cx="404089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9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IMPLEMENTASI SISTEM MANAJEMEN KESELAMATAN &amp; KESEHATAN KERJAS (K3)</a:t>
            </a:r>
          </a:p>
        </p:txBody>
      </p:sp>
      <p:pic>
        <p:nvPicPr>
          <p:cNvPr id="7" name="Picture 6" descr="A person wearing a mask and a helmet&#10;&#10;Description automatically generated">
            <a:extLst>
              <a:ext uri="{FF2B5EF4-FFF2-40B4-BE49-F238E27FC236}">
                <a16:creationId xmlns:a16="http://schemas.microsoft.com/office/drawing/2014/main" id="{DDFC9886-DC80-A2B6-F884-30B2B788E5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8298"/>
            <a:ext cx="3646931" cy="26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83066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0" y="-3737610"/>
            <a:ext cx="19509672" cy="8915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62000" y="361950"/>
            <a:ext cx="7543800" cy="434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7" y="4823320"/>
            <a:ext cx="5486400" cy="377330"/>
          </a:xfrm>
          <a:prstGeom prst="rect">
            <a:avLst/>
          </a:prstGeom>
        </p:spPr>
      </p:pic>
      <p:sp>
        <p:nvSpPr>
          <p:cNvPr id="22" name="Title 12"/>
          <p:cNvSpPr txBox="1">
            <a:spLocks/>
          </p:cNvSpPr>
          <p:nvPr/>
        </p:nvSpPr>
        <p:spPr>
          <a:xfrm>
            <a:off x="1219200" y="742950"/>
            <a:ext cx="6781800" cy="58872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Manfaat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</a:t>
            </a:r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Implementasi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SMK3 </a:t>
            </a:r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untuk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MKI </a:t>
            </a:r>
            <a:endParaRPr lang="id-ID" sz="2400" dirty="0">
              <a:solidFill>
                <a:srgbClr val="DCB445"/>
              </a:solidFill>
              <a:latin typeface="Montserrat ExtraBold" pitchFamily="2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006ACE33-ECD8-4AE6-0B8E-65F6EFFA652B}"/>
              </a:ext>
            </a:extLst>
          </p:cNvPr>
          <p:cNvSpPr txBox="1">
            <a:spLocks/>
          </p:cNvSpPr>
          <p:nvPr/>
        </p:nvSpPr>
        <p:spPr>
          <a:xfrm>
            <a:off x="2514600" y="1495133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Tercapai Pemenuhan Persyaratan Nasional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E4D70-02AA-7875-811E-54500D0CC389}"/>
              </a:ext>
            </a:extLst>
          </p:cNvPr>
          <p:cNvSpPr/>
          <p:nvPr/>
        </p:nvSpPr>
        <p:spPr>
          <a:xfrm>
            <a:off x="1883735" y="1647533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84CF5C45-0DB3-05EE-0A68-70F1B623AB32}"/>
              </a:ext>
            </a:extLst>
          </p:cNvPr>
          <p:cNvSpPr txBox="1">
            <a:spLocks/>
          </p:cNvSpPr>
          <p:nvPr/>
        </p:nvSpPr>
        <p:spPr>
          <a:xfrm>
            <a:off x="2514270" y="2115789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Terciptanya Citra Baik Perusahaan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88BF37-8352-589A-0C98-E67A090EC939}"/>
              </a:ext>
            </a:extLst>
          </p:cNvPr>
          <p:cNvSpPr/>
          <p:nvPr/>
        </p:nvSpPr>
        <p:spPr>
          <a:xfrm>
            <a:off x="1883405" y="2268189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E5AC51CB-3D23-FAD0-66BB-6F5182AD474D}"/>
              </a:ext>
            </a:extLst>
          </p:cNvPr>
          <p:cNvSpPr txBox="1">
            <a:spLocks/>
          </p:cNvSpPr>
          <p:nvPr/>
        </p:nvSpPr>
        <p:spPr>
          <a:xfrm>
            <a:off x="2514270" y="2767159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Budaya K3 mulai tumbuh disetiap karyawan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71A28-7DC1-E6EC-9EEE-CBD2B196DD15}"/>
              </a:ext>
            </a:extLst>
          </p:cNvPr>
          <p:cNvSpPr/>
          <p:nvPr/>
        </p:nvSpPr>
        <p:spPr>
          <a:xfrm>
            <a:off x="1883405" y="2919559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1C865CFF-BCA1-7A35-5A04-E5A2E908FC31}"/>
              </a:ext>
            </a:extLst>
          </p:cNvPr>
          <p:cNvSpPr txBox="1">
            <a:spLocks/>
          </p:cNvSpPr>
          <p:nvPr/>
        </p:nvSpPr>
        <p:spPr>
          <a:xfrm>
            <a:off x="2513940" y="3387815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Pengelolaan risiko K3 yang lebih mudah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6DD88D-563A-2C93-9327-D9931DFB5540}"/>
              </a:ext>
            </a:extLst>
          </p:cNvPr>
          <p:cNvSpPr/>
          <p:nvPr/>
        </p:nvSpPr>
        <p:spPr>
          <a:xfrm>
            <a:off x="1883075" y="3540215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9B75B49-583C-01D2-7949-1E4A9F329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17" y="3638550"/>
            <a:ext cx="265289" cy="265289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263DCD7-72E4-AF0A-F509-6EDDF74BDB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371" y="3011240"/>
            <a:ext cx="280719" cy="280719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ACCC90C-6E6B-0DCF-27CE-EE1C74A063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17" y="2365277"/>
            <a:ext cx="282673" cy="282673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2A60F1A-3C34-4A8A-1077-F1BE860CE8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31" y="1712676"/>
            <a:ext cx="290160" cy="2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83066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0" y="-3737610"/>
            <a:ext cx="19509672" cy="8915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62000" y="361950"/>
            <a:ext cx="7543800" cy="434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7" y="4823320"/>
            <a:ext cx="5486400" cy="377330"/>
          </a:xfrm>
          <a:prstGeom prst="rect">
            <a:avLst/>
          </a:prstGeom>
        </p:spPr>
      </p:pic>
      <p:sp>
        <p:nvSpPr>
          <p:cNvPr id="22" name="Title 12"/>
          <p:cNvSpPr txBox="1">
            <a:spLocks/>
          </p:cNvSpPr>
          <p:nvPr/>
        </p:nvSpPr>
        <p:spPr>
          <a:xfrm>
            <a:off x="1591887" y="766912"/>
            <a:ext cx="6781800" cy="58872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Langkah </a:t>
            </a:r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Selanjutnya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?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006ACE33-ECD8-4AE6-0B8E-65F6EFFA652B}"/>
              </a:ext>
            </a:extLst>
          </p:cNvPr>
          <p:cNvSpPr txBox="1">
            <a:spLocks/>
          </p:cNvSpPr>
          <p:nvPr/>
        </p:nvSpPr>
        <p:spPr>
          <a:xfrm>
            <a:off x="2277687" y="1495133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Konsistensi Implementasi sesuai Prosedur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E4D70-02AA-7875-811E-54500D0CC389}"/>
              </a:ext>
            </a:extLst>
          </p:cNvPr>
          <p:cNvSpPr/>
          <p:nvPr/>
        </p:nvSpPr>
        <p:spPr>
          <a:xfrm>
            <a:off x="1646822" y="1647533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84CF5C45-0DB3-05EE-0A68-70F1B623AB32}"/>
              </a:ext>
            </a:extLst>
          </p:cNvPr>
          <p:cNvSpPr txBox="1">
            <a:spLocks/>
          </p:cNvSpPr>
          <p:nvPr/>
        </p:nvSpPr>
        <p:spPr>
          <a:xfrm>
            <a:off x="2277357" y="2115789"/>
            <a:ext cx="5105730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Keberlanjutan Pembaharuan Informasi Dasar Hukum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88BF37-8352-589A-0C98-E67A090EC939}"/>
              </a:ext>
            </a:extLst>
          </p:cNvPr>
          <p:cNvSpPr/>
          <p:nvPr/>
        </p:nvSpPr>
        <p:spPr>
          <a:xfrm>
            <a:off x="1646492" y="2268189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E5AC51CB-3D23-FAD0-66BB-6F5182AD474D}"/>
              </a:ext>
            </a:extLst>
          </p:cNvPr>
          <p:cNvSpPr txBox="1">
            <a:spLocks/>
          </p:cNvSpPr>
          <p:nvPr/>
        </p:nvSpPr>
        <p:spPr>
          <a:xfrm>
            <a:off x="2277357" y="2647950"/>
            <a:ext cx="5562930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endParaRPr lang="id-ID" sz="1400" dirty="0">
              <a:solidFill>
                <a:schemeClr val="bg1"/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  <a:p>
            <a:pPr algn="l" fontAlgn="base"/>
            <a:r>
              <a:rPr lang="id-ID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Memastikan dukungan seluruh pihak terhadap program K3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71A28-7DC1-E6EC-9EEE-CBD2B196DD15}"/>
              </a:ext>
            </a:extLst>
          </p:cNvPr>
          <p:cNvSpPr/>
          <p:nvPr/>
        </p:nvSpPr>
        <p:spPr>
          <a:xfrm>
            <a:off x="1646492" y="2919559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1C865CFF-BCA1-7A35-5A04-E5A2E908FC31}"/>
              </a:ext>
            </a:extLst>
          </p:cNvPr>
          <p:cNvSpPr txBox="1">
            <a:spLocks/>
          </p:cNvSpPr>
          <p:nvPr/>
        </p:nvSpPr>
        <p:spPr>
          <a:xfrm>
            <a:off x="2277027" y="3333750"/>
            <a:ext cx="5723973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endParaRPr lang="nn-NO" sz="1400" dirty="0">
              <a:solidFill>
                <a:schemeClr val="bg1"/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  <a:p>
            <a:pPr algn="l" fontAlgn="base"/>
            <a:r>
              <a:rPr lang="nn-NO" sz="1400" dirty="0">
                <a:solidFill>
                  <a:schemeClr val="bg1"/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Komunikasi dan partisipasi tetap terkelola dengan semestinya</a:t>
            </a:r>
            <a:endParaRPr lang="id-ID" sz="1400" dirty="0">
              <a:solidFill>
                <a:schemeClr val="bg1"/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6DD88D-563A-2C93-9327-D9931DFB5540}"/>
              </a:ext>
            </a:extLst>
          </p:cNvPr>
          <p:cNvSpPr/>
          <p:nvPr/>
        </p:nvSpPr>
        <p:spPr>
          <a:xfrm>
            <a:off x="1646162" y="3540215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587B60B-9843-AD32-83D9-54122084F3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82" y="3600810"/>
            <a:ext cx="285811" cy="285811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188C824-1981-CF24-05BC-42CAFFA3F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72" y="3002792"/>
            <a:ext cx="291045" cy="291045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6EA03C6-F84E-A681-A7F9-BDD8D7BFCD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46" y="2375103"/>
            <a:ext cx="272847" cy="272847"/>
          </a:xfrm>
          <a:prstGeom prst="rect">
            <a:avLst/>
          </a:prstGeom>
        </p:spPr>
      </p:pic>
      <p:pic>
        <p:nvPicPr>
          <p:cNvPr id="25" name="Picture 2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586A38A-0D9F-F9AB-3653-3BD4A16C06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11" y="1724760"/>
            <a:ext cx="276822" cy="2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28"/>
            <a:ext cx="9144000" cy="5143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582"/>
            <a:ext cx="9144000" cy="41849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06769" y="1603818"/>
            <a:ext cx="6330462" cy="35396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3"/>
          <a:stretch/>
        </p:blipFill>
        <p:spPr>
          <a:xfrm>
            <a:off x="0" y="4823320"/>
            <a:ext cx="5317588" cy="3773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4896815" y="3829051"/>
            <a:ext cx="4225596" cy="1383530"/>
          </a:xfrm>
          <a:prstGeom prst="rect">
            <a:avLst/>
          </a:prstGeom>
        </p:spPr>
      </p:pic>
      <p:sp>
        <p:nvSpPr>
          <p:cNvPr id="28" name="Title 12"/>
          <p:cNvSpPr txBox="1">
            <a:spLocks/>
          </p:cNvSpPr>
          <p:nvPr/>
        </p:nvSpPr>
        <p:spPr>
          <a:xfrm>
            <a:off x="1828800" y="1950554"/>
            <a:ext cx="5334000" cy="107839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3200" dirty="0" err="1">
                <a:solidFill>
                  <a:srgbClr val="E4B321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Terimakasih</a:t>
            </a:r>
            <a:endParaRPr lang="id-ID" sz="2000" dirty="0">
              <a:solidFill>
                <a:srgbClr val="E4B321"/>
              </a:solidFill>
              <a:latin typeface="Montserrat ExtraBold" pitchFamily="2" charset="0"/>
              <a:ea typeface="Open Sans ExtraBold" pitchFamily="34" charset="0"/>
              <a:cs typeface="Open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9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10" y="3820451"/>
            <a:ext cx="3765167" cy="1437349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06E711B7-3F92-474F-C76D-20A261828D8C}"/>
              </a:ext>
            </a:extLst>
          </p:cNvPr>
          <p:cNvSpPr txBox="1">
            <a:spLocks/>
          </p:cNvSpPr>
          <p:nvPr/>
        </p:nvSpPr>
        <p:spPr>
          <a:xfrm>
            <a:off x="4491424" y="1016687"/>
            <a:ext cx="3581400" cy="615367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fi-FI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Keselamatan dan Kesehatan Kerja (K3)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A59D-ABDF-4310-E6EA-1C8322843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424" y="1869365"/>
            <a:ext cx="4038600" cy="16050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Suatu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bidang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yang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mempelajari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tentang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pencegahan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perlindungan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\ (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antisipasi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rekognisi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evaluasi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pengendalian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)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terhadap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bahaya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yang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timbul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lingkungan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kerja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  <a:p>
            <a:pPr marL="0" indent="0" algn="just">
              <a:buNone/>
            </a:pPr>
            <a:endParaRPr lang="en-US" sz="11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pPr marL="0" indent="0" algn="just">
              <a:buNone/>
            </a:pP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menganggu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kesehatan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kesejahteraan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pekerja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masyarakat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sekitar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lingkungan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kerja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serta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lingkungan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luar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pekerja</a:t>
            </a:r>
            <a:r>
              <a:rPr lang="en-US" sz="1100" dirty="0">
                <a:solidFill>
                  <a:schemeClr val="bg1"/>
                </a:solidFill>
                <a:latin typeface="Montserrat Medium" panose="00000600000000000000" pitchFamily="2" charset="0"/>
              </a:rPr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B2B91E-15C0-A003-77BB-60F864C335CF}"/>
              </a:ext>
            </a:extLst>
          </p:cNvPr>
          <p:cNvSpPr/>
          <p:nvPr/>
        </p:nvSpPr>
        <p:spPr>
          <a:xfrm>
            <a:off x="1319690" y="1117427"/>
            <a:ext cx="1917365" cy="1917365"/>
          </a:xfrm>
          <a:prstGeom prst="ellipse">
            <a:avLst/>
          </a:prstGeom>
          <a:solidFill>
            <a:srgbClr val="DCB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1578C-9140-270C-7881-26FB676E8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943093"/>
            <a:ext cx="4266693" cy="3200149"/>
          </a:xfrm>
          <a:prstGeom prst="rect">
            <a:avLst/>
          </a:prstGeom>
        </p:spPr>
      </p:pic>
      <p:pic>
        <p:nvPicPr>
          <p:cNvPr id="5" name="Picture 4" descr="A green and white cross in a gear&#10;&#10;Description automatically generated">
            <a:extLst>
              <a:ext uri="{FF2B5EF4-FFF2-40B4-BE49-F238E27FC236}">
                <a16:creationId xmlns:a16="http://schemas.microsoft.com/office/drawing/2014/main" id="{8611E2E5-98C5-0E99-181C-6FD01D93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46" y="2966919"/>
            <a:ext cx="1103709" cy="10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840" y="264996"/>
            <a:ext cx="8201791" cy="46135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71500"/>
            <a:ext cx="449839" cy="2800350"/>
          </a:xfrm>
          <a:prstGeom prst="rect">
            <a:avLst/>
          </a:prstGeom>
          <a:solidFill>
            <a:srgbClr val="E4B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sp>
        <p:nvSpPr>
          <p:cNvPr id="18" name="Title 12"/>
          <p:cNvSpPr txBox="1">
            <a:spLocks/>
          </p:cNvSpPr>
          <p:nvPr/>
        </p:nvSpPr>
        <p:spPr>
          <a:xfrm>
            <a:off x="1926265" y="1270211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Meningkatkan efektifitas perlindungan K3 yang terencana, terukur, terstruktur, dan terintegrasi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.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51" y="4823320"/>
            <a:ext cx="6400798" cy="377330"/>
          </a:xfrm>
          <a:prstGeom prst="rect">
            <a:avLst/>
          </a:prstGeom>
        </p:spPr>
      </p:pic>
      <p:sp>
        <p:nvSpPr>
          <p:cNvPr id="15" name="Title 12"/>
          <p:cNvSpPr txBox="1">
            <a:spLocks/>
          </p:cNvSpPr>
          <p:nvPr/>
        </p:nvSpPr>
        <p:spPr>
          <a:xfrm>
            <a:off x="1225062" y="590550"/>
            <a:ext cx="5937738" cy="58872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Kenapa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</a:t>
            </a:r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Perlu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</a:t>
            </a:r>
            <a:r>
              <a:rPr lang="en-US" sz="24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Menerapkan</a:t>
            </a:r>
            <a:r>
              <a:rPr lang="en-US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SMK3 ?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8400" y="3337777"/>
            <a:ext cx="2912564" cy="17485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5400" y="1422611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04365" y="2120085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95400" y="2799303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73D23771-328A-6738-C08A-87460D1117F1}"/>
              </a:ext>
            </a:extLst>
          </p:cNvPr>
          <p:cNvSpPr txBox="1">
            <a:spLocks/>
          </p:cNvSpPr>
          <p:nvPr/>
        </p:nvSpPr>
        <p:spPr>
          <a:xfrm>
            <a:off x="1947520" y="1952325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Mencegah dan mengurangi kecelakaan kerja dan penyakit akibat kerja dengan melibatkan seluruh unsur perusahaan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.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D43417AC-E4AE-6FDF-A814-DAF7000AD12A}"/>
              </a:ext>
            </a:extLst>
          </p:cNvPr>
          <p:cNvSpPr txBox="1">
            <a:spLocks/>
          </p:cNvSpPr>
          <p:nvPr/>
        </p:nvSpPr>
        <p:spPr>
          <a:xfrm>
            <a:off x="1947520" y="2653486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Menciptakan tempat kerja yang aman, nyaman, dan efisien untuk mendorong produktivitas kerja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.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621CF2-907B-96C3-C1F7-085766831743}"/>
              </a:ext>
            </a:extLst>
          </p:cNvPr>
          <p:cNvSpPr/>
          <p:nvPr/>
        </p:nvSpPr>
        <p:spPr>
          <a:xfrm>
            <a:off x="1291351" y="3481837"/>
            <a:ext cx="457201" cy="457201"/>
          </a:xfrm>
          <a:prstGeom prst="ellipse">
            <a:avLst/>
          </a:prstGeom>
          <a:solidFill>
            <a:schemeClr val="bg1"/>
          </a:solidFill>
          <a:ln>
            <a:solidFill>
              <a:srgbClr val="E4B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D8DE443-F4D0-07BD-4CC6-AC82369DBA5A}"/>
              </a:ext>
            </a:extLst>
          </p:cNvPr>
          <p:cNvSpPr txBox="1">
            <a:spLocks/>
          </p:cNvSpPr>
          <p:nvPr/>
        </p:nvSpPr>
        <p:spPr>
          <a:xfrm>
            <a:off x="1943471" y="3336020"/>
            <a:ext cx="4703135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Bersifat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italic" pitchFamily="2" charset="0"/>
                <a:ea typeface="Open Sans Light" pitchFamily="34" charset="0"/>
                <a:cs typeface="Open Sans Light" pitchFamily="34" charset="0"/>
              </a:rPr>
              <a:t> normative 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dimana Perusahaan telah memenuhi kewajiban menerapkan SMK3 sesuai dengan PP No. 50 Tahun 2012 / ISO 45001:2018</a:t>
            </a:r>
          </a:p>
        </p:txBody>
      </p:sp>
      <p:pic>
        <p:nvPicPr>
          <p:cNvPr id="12" name="Picture 11" descr="A black check mark on a black background&#10;&#10;Description automatically generated">
            <a:extLst>
              <a:ext uri="{FF2B5EF4-FFF2-40B4-BE49-F238E27FC236}">
                <a16:creationId xmlns:a16="http://schemas.microsoft.com/office/drawing/2014/main" id="{3874EBF0-8FEC-8AC9-6294-AD1B7319F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04467"/>
            <a:ext cx="262683" cy="262683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EE043FEB-5274-77B8-C668-690A18DE63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01" y="2882453"/>
            <a:ext cx="290899" cy="290899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6097CA-246D-C1BF-8564-BE85F599B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14" y="2184563"/>
            <a:ext cx="349391" cy="349391"/>
          </a:xfrm>
          <a:prstGeom prst="rect">
            <a:avLst/>
          </a:prstGeom>
        </p:spPr>
      </p:pic>
      <p:pic>
        <p:nvPicPr>
          <p:cNvPr id="32" name="Picture 31" descr="A black and white symbol&#10;&#10;Description automatically generated">
            <a:extLst>
              <a:ext uri="{FF2B5EF4-FFF2-40B4-BE49-F238E27FC236}">
                <a16:creationId xmlns:a16="http://schemas.microsoft.com/office/drawing/2014/main" id="{580EB55A-48F6-8C13-8777-C5D4EF9291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39" y="1484006"/>
            <a:ext cx="340874" cy="3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8" t="19930" r="5098" b="-20799"/>
          <a:stretch/>
        </p:blipFill>
        <p:spPr>
          <a:xfrm flipH="1">
            <a:off x="0" y="-137160"/>
            <a:ext cx="9652726" cy="66522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70338" y="0"/>
            <a:ext cx="9214338" cy="5183066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600" y="819150"/>
            <a:ext cx="8001000" cy="3105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9" name="Title 12"/>
          <p:cNvSpPr txBox="1">
            <a:spLocks/>
          </p:cNvSpPr>
          <p:nvPr/>
        </p:nvSpPr>
        <p:spPr>
          <a:xfrm>
            <a:off x="900419" y="1181100"/>
            <a:ext cx="4284785" cy="62865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 fontAlgn="base"/>
            <a:r>
              <a:rPr lang="en-US" sz="2000" dirty="0" err="1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Prinsip</a:t>
            </a:r>
            <a:r>
              <a:rPr lang="en-US" sz="20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 SMK3 PP 50/2012</a:t>
            </a:r>
          </a:p>
        </p:txBody>
      </p:sp>
      <p:sp>
        <p:nvSpPr>
          <p:cNvPr id="12" name="Title 12"/>
          <p:cNvSpPr txBox="1">
            <a:spLocks/>
          </p:cNvSpPr>
          <p:nvPr/>
        </p:nvSpPr>
        <p:spPr>
          <a:xfrm>
            <a:off x="918080" y="1794509"/>
            <a:ext cx="4114800" cy="159639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A.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Penetapan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Kebijakan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K3</a:t>
            </a:r>
          </a:p>
          <a:p>
            <a:pPr algn="l" fontAlgn="base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B.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Perencanaan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K3</a:t>
            </a:r>
          </a:p>
          <a:p>
            <a:pPr algn="l" fontAlgn="base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C.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Pelaksanaan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Rencana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K3</a:t>
            </a:r>
          </a:p>
          <a:p>
            <a:pPr algn="l" fontAlgn="base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D.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Pemantauan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dan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Evaluasi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Kinerja K3</a:t>
            </a:r>
          </a:p>
          <a:p>
            <a:pPr algn="l" fontAlgn="base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E.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Peninjauan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&amp;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Peningkatan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 Kinerja SMK3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5DE98-EE84-122A-2E93-FC47B4D8B2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6096000" y="4114800"/>
            <a:ext cx="3259014" cy="110559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B0E5B-8DD2-7218-365A-00C5243E2E67}"/>
              </a:ext>
            </a:extLst>
          </p:cNvPr>
          <p:cNvGrpSpPr/>
          <p:nvPr/>
        </p:nvGrpSpPr>
        <p:grpSpPr>
          <a:xfrm>
            <a:off x="4495800" y="1352550"/>
            <a:ext cx="3867874" cy="2016380"/>
            <a:chOff x="919988" y="198869"/>
            <a:chExt cx="6725090" cy="350588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BBCF67E-1F63-7DE5-E354-4AF790B17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231" y="1058651"/>
              <a:ext cx="0" cy="83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C2C02AC-CCBB-6596-8BB5-915766BC4A20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2171054"/>
              <a:ext cx="0" cy="12388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3FA928-AA20-04F8-7450-CFDE10E77D5D}"/>
                </a:ext>
              </a:extLst>
            </p:cNvPr>
            <p:cNvCxnSpPr>
              <a:cxnSpLocks/>
            </p:cNvCxnSpPr>
            <p:nvPr/>
          </p:nvCxnSpPr>
          <p:spPr>
            <a:xfrm>
              <a:off x="6515100" y="2152650"/>
              <a:ext cx="0" cy="12573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91EF8CA-414A-74AB-2E5D-FA872EB94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3409950"/>
              <a:ext cx="44577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E8FD418-0152-8B27-9829-F61EC2A12512}"/>
                </a:ext>
              </a:extLst>
            </p:cNvPr>
            <p:cNvSpPr/>
            <p:nvPr/>
          </p:nvSpPr>
          <p:spPr>
            <a:xfrm>
              <a:off x="1066800" y="1809750"/>
              <a:ext cx="2057400" cy="533400"/>
            </a:xfrm>
            <a:prstGeom prst="roundRect">
              <a:avLst/>
            </a:prstGeom>
            <a:solidFill>
              <a:srgbClr val="DCB4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DC92799-E2EA-D9FC-390B-3D07B9672180}"/>
                </a:ext>
              </a:extLst>
            </p:cNvPr>
            <p:cNvSpPr/>
            <p:nvPr/>
          </p:nvSpPr>
          <p:spPr>
            <a:xfrm>
              <a:off x="1066800" y="2590154"/>
              <a:ext cx="2057400" cy="533400"/>
            </a:xfrm>
            <a:prstGeom prst="roundRect">
              <a:avLst/>
            </a:prstGeom>
            <a:solidFill>
              <a:srgbClr val="DCB4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4B1A12A-47E4-FA14-DAFD-2CD39F25D60D}"/>
                </a:ext>
              </a:extLst>
            </p:cNvPr>
            <p:cNvSpPr/>
            <p:nvPr/>
          </p:nvSpPr>
          <p:spPr>
            <a:xfrm>
              <a:off x="3276600" y="3123554"/>
              <a:ext cx="2057400" cy="533400"/>
            </a:xfrm>
            <a:prstGeom prst="roundRect">
              <a:avLst/>
            </a:prstGeom>
            <a:solidFill>
              <a:srgbClr val="DCB4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C9A395B-F280-457D-4DD5-D6FD0E179375}"/>
                </a:ext>
              </a:extLst>
            </p:cNvPr>
            <p:cNvSpPr/>
            <p:nvPr/>
          </p:nvSpPr>
          <p:spPr>
            <a:xfrm>
              <a:off x="5486400" y="1791346"/>
              <a:ext cx="2057400" cy="533400"/>
            </a:xfrm>
            <a:prstGeom prst="roundRect">
              <a:avLst/>
            </a:prstGeom>
            <a:solidFill>
              <a:srgbClr val="DCB4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FF01B2E-7E5B-9F74-9B9E-17629CF994DC}"/>
                </a:ext>
              </a:extLst>
            </p:cNvPr>
            <p:cNvSpPr/>
            <p:nvPr/>
          </p:nvSpPr>
          <p:spPr>
            <a:xfrm>
              <a:off x="5486400" y="2571750"/>
              <a:ext cx="2057400" cy="533400"/>
            </a:xfrm>
            <a:prstGeom prst="roundRect">
              <a:avLst/>
            </a:prstGeom>
            <a:solidFill>
              <a:srgbClr val="DCB4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/>
            </a:p>
          </p:txBody>
        </p:sp>
        <p:pic>
          <p:nvPicPr>
            <p:cNvPr id="63" name="Picture 62" descr="A logo with yellow and green hands&#10;&#10;Description automatically generated">
              <a:extLst>
                <a:ext uri="{FF2B5EF4-FFF2-40B4-BE49-F238E27FC236}">
                  <a16:creationId xmlns:a16="http://schemas.microsoft.com/office/drawing/2014/main" id="{D3584084-0A6E-285B-F807-C24E18B30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154" y="1117738"/>
              <a:ext cx="1418291" cy="1804415"/>
            </a:xfrm>
            <a:prstGeom prst="rect">
              <a:avLst/>
            </a:prstGeom>
          </p:spPr>
        </p:pic>
        <p:sp>
          <p:nvSpPr>
            <p:cNvPr id="64" name="Title 12">
              <a:extLst>
                <a:ext uri="{FF2B5EF4-FFF2-40B4-BE49-F238E27FC236}">
                  <a16:creationId xmlns:a16="http://schemas.microsoft.com/office/drawing/2014/main" id="{950F0AC7-F17A-52C5-AD0C-63666546AF3B}"/>
                </a:ext>
              </a:extLst>
            </p:cNvPr>
            <p:cNvSpPr txBox="1">
              <a:spLocks/>
            </p:cNvSpPr>
            <p:nvPr/>
          </p:nvSpPr>
          <p:spPr>
            <a:xfrm>
              <a:off x="5588105" y="1656251"/>
              <a:ext cx="1930185" cy="686437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A.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Penetapan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Kebijakan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K3</a:t>
              </a:r>
            </a:p>
          </p:txBody>
        </p:sp>
        <p:sp>
          <p:nvSpPr>
            <p:cNvPr id="65" name="Title 12">
              <a:extLst>
                <a:ext uri="{FF2B5EF4-FFF2-40B4-BE49-F238E27FC236}">
                  <a16:creationId xmlns:a16="http://schemas.microsoft.com/office/drawing/2014/main" id="{0B9BA9BC-B740-946C-4CDB-EE1CBBB7B2F6}"/>
                </a:ext>
              </a:extLst>
            </p:cNvPr>
            <p:cNvSpPr txBox="1">
              <a:spLocks/>
            </p:cNvSpPr>
            <p:nvPr/>
          </p:nvSpPr>
          <p:spPr>
            <a:xfrm>
              <a:off x="5587679" y="2577291"/>
              <a:ext cx="2057399" cy="422728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B.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Perencanaan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K3</a:t>
              </a:r>
            </a:p>
          </p:txBody>
        </p:sp>
        <p:sp>
          <p:nvSpPr>
            <p:cNvPr id="66" name="Title 12">
              <a:extLst>
                <a:ext uri="{FF2B5EF4-FFF2-40B4-BE49-F238E27FC236}">
                  <a16:creationId xmlns:a16="http://schemas.microsoft.com/office/drawing/2014/main" id="{62D9DE72-99EC-8FC4-53A7-621EED4D9D31}"/>
                </a:ext>
              </a:extLst>
            </p:cNvPr>
            <p:cNvSpPr txBox="1">
              <a:spLocks/>
            </p:cNvSpPr>
            <p:nvPr/>
          </p:nvSpPr>
          <p:spPr>
            <a:xfrm>
              <a:off x="940141" y="1677154"/>
              <a:ext cx="2220706" cy="686435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E.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Peninjauan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&amp;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Peningkatan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Kinerja K3</a:t>
              </a:r>
            </a:p>
          </p:txBody>
        </p:sp>
        <p:sp>
          <p:nvSpPr>
            <p:cNvPr id="67" name="Title 12">
              <a:extLst>
                <a:ext uri="{FF2B5EF4-FFF2-40B4-BE49-F238E27FC236}">
                  <a16:creationId xmlns:a16="http://schemas.microsoft.com/office/drawing/2014/main" id="{43579526-3A8B-825C-FDF1-62C8BDC76CC9}"/>
                </a:ext>
              </a:extLst>
            </p:cNvPr>
            <p:cNvSpPr txBox="1">
              <a:spLocks/>
            </p:cNvSpPr>
            <p:nvPr/>
          </p:nvSpPr>
          <p:spPr>
            <a:xfrm>
              <a:off x="919988" y="2445436"/>
              <a:ext cx="2240860" cy="686435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D.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Pemantauan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dan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Evaluasi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Kinerja K3</a:t>
              </a:r>
            </a:p>
          </p:txBody>
        </p:sp>
        <p:sp>
          <p:nvSpPr>
            <p:cNvPr id="68" name="Title 12">
              <a:extLst>
                <a:ext uri="{FF2B5EF4-FFF2-40B4-BE49-F238E27FC236}">
                  <a16:creationId xmlns:a16="http://schemas.microsoft.com/office/drawing/2014/main" id="{14481EEE-7395-4CDD-99F9-510DD5A7453A}"/>
                </a:ext>
              </a:extLst>
            </p:cNvPr>
            <p:cNvSpPr txBox="1">
              <a:spLocks/>
            </p:cNvSpPr>
            <p:nvPr/>
          </p:nvSpPr>
          <p:spPr>
            <a:xfrm>
              <a:off x="3366051" y="3018322"/>
              <a:ext cx="1764439" cy="686435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C.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Pelaksanaan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</a:t>
              </a:r>
              <a:r>
                <a:rPr lang="en-US" sz="10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Rencana</a:t>
              </a:r>
              <a:r>
                <a:rPr lang="en-US" sz="10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K3</a:t>
              </a:r>
            </a:p>
          </p:txBody>
        </p:sp>
        <p:sp>
          <p:nvSpPr>
            <p:cNvPr id="69" name="Title 12">
              <a:extLst>
                <a:ext uri="{FF2B5EF4-FFF2-40B4-BE49-F238E27FC236}">
                  <a16:creationId xmlns:a16="http://schemas.microsoft.com/office/drawing/2014/main" id="{3BA1A32C-83ED-6119-F672-08A791BAF6F6}"/>
                </a:ext>
              </a:extLst>
            </p:cNvPr>
            <p:cNvSpPr txBox="1">
              <a:spLocks/>
            </p:cNvSpPr>
            <p:nvPr/>
          </p:nvSpPr>
          <p:spPr>
            <a:xfrm>
              <a:off x="1851211" y="198869"/>
              <a:ext cx="2003017" cy="686435"/>
            </a:xfrm>
            <a:prstGeom prst="rect">
              <a:avLst/>
            </a:prstGeom>
          </p:spPr>
          <p:txBody>
            <a:bodyPr vert="horz" lIns="77925" tIns="38963" rIns="77925" bIns="38963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base"/>
              <a:r>
                <a:rPr lang="en-US" sz="14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Peningkatan</a:t>
              </a:r>
              <a:r>
                <a:rPr lang="en-US" sz="1400" b="1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 </a:t>
              </a:r>
              <a:r>
                <a:rPr lang="en-US" sz="1400" b="1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2" charset="0"/>
                  <a:ea typeface="Open Sans ExtraBold" pitchFamily="34" charset="0"/>
                  <a:cs typeface="Open Sans ExtraBold" pitchFamily="34" charset="0"/>
                </a:rPr>
                <a:t>Berkelanjutan</a:t>
              </a:r>
              <a:endParaRPr lang="en-US" sz="1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24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D109B6-5DD0-1F11-76F4-8F5522E45ACE}"/>
              </a:ext>
            </a:extLst>
          </p:cNvPr>
          <p:cNvSpPr/>
          <p:nvPr/>
        </p:nvSpPr>
        <p:spPr>
          <a:xfrm>
            <a:off x="-70338" y="0"/>
            <a:ext cx="9214338" cy="5183066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3385" y="505557"/>
            <a:ext cx="7737231" cy="4352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CC9CC722-8628-5051-A0C8-6181A4C740A8}"/>
              </a:ext>
            </a:extLst>
          </p:cNvPr>
          <p:cNvSpPr txBox="1">
            <a:spLocks/>
          </p:cNvSpPr>
          <p:nvPr/>
        </p:nvSpPr>
        <p:spPr>
          <a:xfrm>
            <a:off x="2743200" y="584783"/>
            <a:ext cx="4365645" cy="615367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fi-FI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Prinsip ISO 45001:2018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F2EF8-DFD7-8280-1F12-8CE98870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137942"/>
            <a:ext cx="6735517" cy="35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B0CD-C9A4-B4A9-8856-72C6088AB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0" y="-3752850"/>
            <a:ext cx="19509672" cy="8915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r="50162"/>
          <a:stretch/>
        </p:blipFill>
        <p:spPr>
          <a:xfrm>
            <a:off x="0" y="0"/>
            <a:ext cx="4557932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57200"/>
            <a:ext cx="8201791" cy="4286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449839" cy="2800350"/>
          </a:xfrm>
          <a:prstGeom prst="rect">
            <a:avLst/>
          </a:prstGeom>
          <a:solidFill>
            <a:srgbClr val="E4B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25415" y="3371850"/>
            <a:ext cx="27432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6096000" y="4114800"/>
            <a:ext cx="3259014" cy="1105593"/>
          </a:xfrm>
          <a:prstGeom prst="rect">
            <a:avLst/>
          </a:prstGeom>
        </p:spPr>
      </p:pic>
      <p:sp>
        <p:nvSpPr>
          <p:cNvPr id="16" name="Title 12"/>
          <p:cNvSpPr txBox="1">
            <a:spLocks/>
          </p:cNvSpPr>
          <p:nvPr/>
        </p:nvSpPr>
        <p:spPr>
          <a:xfrm>
            <a:off x="859464" y="1790700"/>
            <a:ext cx="8589336" cy="200025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Gambaran Kebijakan K3 (Kebijakan K3 yang ditetapkan)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Perencanaan K3 (SOP, IK, Formulir)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Perencanaan K3 (Identifikasi Bahaya Pengendalian Risiko dan Peluang/HIRADC)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Perencanaan K3 (EHS Dept. Program, Sasaran MK3L)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(Pelaksanaan Training, Safety Induction)</a:t>
            </a:r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93DCA304-157C-81B3-841B-BBD5E7E827D9}"/>
              </a:ext>
            </a:extLst>
          </p:cNvPr>
          <p:cNvSpPr txBox="1">
            <a:spLocks/>
          </p:cNvSpPr>
          <p:nvPr/>
        </p:nvSpPr>
        <p:spPr>
          <a:xfrm>
            <a:off x="918082" y="895350"/>
            <a:ext cx="6549518" cy="10287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Implementasi Sistem Manajemen K3</a:t>
            </a:r>
          </a:p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di PT Mitra Kiara Indonesia</a:t>
            </a:r>
            <a:endParaRPr lang="id-ID" sz="2300" dirty="0">
              <a:solidFill>
                <a:srgbClr val="DCB445"/>
              </a:solidFill>
              <a:latin typeface="Montserrat Medium" panose="00000600000000000000" pitchFamily="2" charset="0"/>
              <a:ea typeface="Open Sans ExtraBold" pitchFamily="34" charset="0"/>
              <a:cs typeface="Open Sans ExtraBold" pitchFamily="34" charset="0"/>
            </a:endParaRPr>
          </a:p>
        </p:txBody>
      </p:sp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F13A023-BD42-F003-2232-897D65E96A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11" y="3800475"/>
            <a:ext cx="327889" cy="3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8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B0CD-C9A4-B4A9-8856-72C6088AB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0" y="-3752850"/>
            <a:ext cx="19509672" cy="8915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r="50162"/>
          <a:stretch/>
        </p:blipFill>
        <p:spPr>
          <a:xfrm>
            <a:off x="0" y="0"/>
            <a:ext cx="4557932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57200"/>
            <a:ext cx="8201791" cy="4286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449839" cy="2800350"/>
          </a:xfrm>
          <a:prstGeom prst="rect">
            <a:avLst/>
          </a:prstGeom>
          <a:solidFill>
            <a:srgbClr val="E4B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25415" y="3371850"/>
            <a:ext cx="27432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6096000" y="4114800"/>
            <a:ext cx="3259014" cy="1105593"/>
          </a:xfrm>
          <a:prstGeom prst="rect">
            <a:avLst/>
          </a:prstGeom>
        </p:spPr>
      </p:pic>
      <p:sp>
        <p:nvSpPr>
          <p:cNvPr id="16" name="Title 12"/>
          <p:cNvSpPr txBox="1">
            <a:spLocks/>
          </p:cNvSpPr>
          <p:nvPr/>
        </p:nvSpPr>
        <p:spPr>
          <a:xfrm>
            <a:off x="859464" y="1790700"/>
            <a:ext cx="8589336" cy="200025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(Pelaksanaan Toolbox Meeting)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(Emergency Drill)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(Pemeriksaan Kesehatan Kerja, MCU)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(Penanganan Limbah Domestik dan B3)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Pelaksanaan Rencana K3 (Pembentukan P2K3)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CD64FD91-F5F9-A385-6CA7-17A5614B661A}"/>
              </a:ext>
            </a:extLst>
          </p:cNvPr>
          <p:cNvSpPr txBox="1">
            <a:spLocks/>
          </p:cNvSpPr>
          <p:nvPr/>
        </p:nvSpPr>
        <p:spPr>
          <a:xfrm>
            <a:off x="918082" y="895350"/>
            <a:ext cx="6549518" cy="10287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Implementasi Sistem Manajemen K3</a:t>
            </a:r>
          </a:p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di PT Mitra Kiara Indonesia</a:t>
            </a:r>
            <a:endParaRPr lang="id-ID" sz="2300" dirty="0">
              <a:solidFill>
                <a:srgbClr val="DCB445"/>
              </a:solidFill>
              <a:latin typeface="Montserrat Medium" panose="00000600000000000000" pitchFamily="2" charset="0"/>
              <a:ea typeface="Open Sans ExtraBold" pitchFamily="34" charset="0"/>
              <a:cs typeface="Open Sans ExtraBold" pitchFamily="34" charset="0"/>
            </a:endParaRPr>
          </a:p>
        </p:txBody>
      </p:sp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DC5A208-D72A-6567-1F89-5C482C2B65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911" y="3800475"/>
            <a:ext cx="327889" cy="3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8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0B0CD-C9A4-B4A9-8856-72C6088AB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0" y="-3752850"/>
            <a:ext cx="19509672" cy="8915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r="50162"/>
          <a:stretch/>
        </p:blipFill>
        <p:spPr>
          <a:xfrm>
            <a:off x="0" y="0"/>
            <a:ext cx="4557932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57200"/>
            <a:ext cx="8201791" cy="4286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449839" cy="2800350"/>
          </a:xfrm>
          <a:prstGeom prst="rect">
            <a:avLst/>
          </a:prstGeom>
          <a:solidFill>
            <a:srgbClr val="E4B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25415" y="3371850"/>
            <a:ext cx="27432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6096000" y="4114800"/>
            <a:ext cx="3259014" cy="1105593"/>
          </a:xfrm>
          <a:prstGeom prst="rect">
            <a:avLst/>
          </a:prstGeom>
        </p:spPr>
      </p:pic>
      <p:sp>
        <p:nvSpPr>
          <p:cNvPr id="16" name="Title 12"/>
          <p:cNvSpPr txBox="1">
            <a:spLocks/>
          </p:cNvSpPr>
          <p:nvPr/>
        </p:nvSpPr>
        <p:spPr>
          <a:xfrm>
            <a:off x="859464" y="1790699"/>
            <a:ext cx="7293936" cy="2266257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Pemantauan dan Evaluasi Kinerja K3 (Inspeksi Peralatan)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Pemantauan dan Evaluasi Kinerja K3 (Riksa Uji K3)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Pemantauan dan Evaluasi Kinerja K3 (Pengukuran Lingkungan Kerja, Lingkungan Ambien)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Pemantauan dan Evaluasi Kinerja K3 (Audit Internal)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Peninjauan &amp; Peningkatan Kinerja SMK3 (Rapat Tinjauan Manajemen, Rapat P2K3, Safety Walkthrough)</a:t>
            </a:r>
          </a:p>
        </p:txBody>
      </p:sp>
      <p:sp>
        <p:nvSpPr>
          <p:cNvPr id="21" name="Title 12"/>
          <p:cNvSpPr txBox="1">
            <a:spLocks/>
          </p:cNvSpPr>
          <p:nvPr/>
        </p:nvSpPr>
        <p:spPr>
          <a:xfrm>
            <a:off x="852103" y="805815"/>
            <a:ext cx="6549518" cy="10287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Implementasi Sistem Manajemen K3</a:t>
            </a:r>
          </a:p>
          <a:p>
            <a:pPr algn="l" fontAlgn="base"/>
            <a:r>
              <a:rPr lang="it-IT" sz="2300" dirty="0">
                <a:solidFill>
                  <a:srgbClr val="DCB445"/>
                </a:solidFill>
                <a:latin typeface="Montserrat Medium" panose="00000600000000000000" pitchFamily="2" charset="0"/>
                <a:ea typeface="Open Sans ExtraBold" pitchFamily="34" charset="0"/>
                <a:cs typeface="Open Sans ExtraBold" pitchFamily="34" charset="0"/>
              </a:rPr>
              <a:t>di PT Mitra Kiara Indonesia</a:t>
            </a:r>
            <a:endParaRPr lang="id-ID" sz="2300" dirty="0">
              <a:solidFill>
                <a:srgbClr val="DCB445"/>
              </a:solidFill>
              <a:latin typeface="Montserrat Medium" panose="00000600000000000000" pitchFamily="2" charset="0"/>
              <a:ea typeface="Open Sans ExtraBold" pitchFamily="34" charset="0"/>
              <a:cs typeface="Open Sans Extra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0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D109B6-5DD0-1F11-76F4-8F5522E45ACE}"/>
              </a:ext>
            </a:extLst>
          </p:cNvPr>
          <p:cNvSpPr/>
          <p:nvPr/>
        </p:nvSpPr>
        <p:spPr>
          <a:xfrm>
            <a:off x="-70338" y="0"/>
            <a:ext cx="9214338" cy="5183066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3385" y="505557"/>
            <a:ext cx="7737231" cy="4352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166D03-7EAA-73FA-2005-C4F6040FBD8E}"/>
              </a:ext>
            </a:extLst>
          </p:cNvPr>
          <p:cNvCxnSpPr>
            <a:cxnSpLocks/>
          </p:cNvCxnSpPr>
          <p:nvPr/>
        </p:nvCxnSpPr>
        <p:spPr>
          <a:xfrm>
            <a:off x="2514600" y="1733550"/>
            <a:ext cx="0" cy="2590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2">
            <a:extLst>
              <a:ext uri="{FF2B5EF4-FFF2-40B4-BE49-F238E27FC236}">
                <a16:creationId xmlns:a16="http://schemas.microsoft.com/office/drawing/2014/main" id="{CC9CC722-8628-5051-A0C8-6181A4C740A8}"/>
              </a:ext>
            </a:extLst>
          </p:cNvPr>
          <p:cNvSpPr txBox="1">
            <a:spLocks/>
          </p:cNvSpPr>
          <p:nvPr/>
        </p:nvSpPr>
        <p:spPr>
          <a:xfrm>
            <a:off x="1143000" y="666750"/>
            <a:ext cx="7467600" cy="615367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nn-NO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Pencapaian Sistem Manajemen K3 di MKI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1676B2-2691-DEC7-21C4-3EEE1EA45339}"/>
              </a:ext>
            </a:extLst>
          </p:cNvPr>
          <p:cNvSpPr/>
          <p:nvPr/>
        </p:nvSpPr>
        <p:spPr>
          <a:xfrm>
            <a:off x="2579297" y="1560842"/>
            <a:ext cx="4298361" cy="451831"/>
          </a:xfrm>
          <a:prstGeom prst="roundRect">
            <a:avLst/>
          </a:prstGeom>
          <a:solidFill>
            <a:srgbClr val="DCB4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4CCF35-899A-FB5B-0B3A-BC484EFE0D8A}"/>
              </a:ext>
            </a:extLst>
          </p:cNvPr>
          <p:cNvSpPr/>
          <p:nvPr/>
        </p:nvSpPr>
        <p:spPr>
          <a:xfrm>
            <a:off x="2215807" y="1469084"/>
            <a:ext cx="603955" cy="6039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7ED5FC-9784-9C2F-7B99-1A7E4DF73619}"/>
              </a:ext>
            </a:extLst>
          </p:cNvPr>
          <p:cNvSpPr/>
          <p:nvPr/>
        </p:nvSpPr>
        <p:spPr>
          <a:xfrm>
            <a:off x="2579297" y="2364135"/>
            <a:ext cx="4298361" cy="451831"/>
          </a:xfrm>
          <a:prstGeom prst="roundRect">
            <a:avLst/>
          </a:prstGeom>
          <a:solidFill>
            <a:srgbClr val="DCB4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42FE83-F3EE-28F4-0778-ECE6F372E5EC}"/>
              </a:ext>
            </a:extLst>
          </p:cNvPr>
          <p:cNvSpPr/>
          <p:nvPr/>
        </p:nvSpPr>
        <p:spPr>
          <a:xfrm>
            <a:off x="2215807" y="2272377"/>
            <a:ext cx="603955" cy="6039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1681A89-BAB9-9604-FC9A-2E4AD6F89FE3}"/>
              </a:ext>
            </a:extLst>
          </p:cNvPr>
          <p:cNvSpPr/>
          <p:nvPr/>
        </p:nvSpPr>
        <p:spPr>
          <a:xfrm>
            <a:off x="2586671" y="3204690"/>
            <a:ext cx="4298361" cy="451831"/>
          </a:xfrm>
          <a:prstGeom prst="roundRect">
            <a:avLst/>
          </a:prstGeom>
          <a:solidFill>
            <a:srgbClr val="DCB4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0C72DB-F974-90FD-B9D8-C9A3E1F7C0D3}"/>
              </a:ext>
            </a:extLst>
          </p:cNvPr>
          <p:cNvSpPr/>
          <p:nvPr/>
        </p:nvSpPr>
        <p:spPr>
          <a:xfrm>
            <a:off x="2231819" y="3113344"/>
            <a:ext cx="603955" cy="6039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98E10D-5778-3E86-C66B-B7CA97CDE94F}"/>
              </a:ext>
            </a:extLst>
          </p:cNvPr>
          <p:cNvSpPr/>
          <p:nvPr/>
        </p:nvSpPr>
        <p:spPr>
          <a:xfrm>
            <a:off x="2586671" y="4045245"/>
            <a:ext cx="4298361" cy="451831"/>
          </a:xfrm>
          <a:prstGeom prst="roundRect">
            <a:avLst/>
          </a:prstGeom>
          <a:solidFill>
            <a:srgbClr val="DCB4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0B7A48-2769-8802-8041-7E30D48B853E}"/>
              </a:ext>
            </a:extLst>
          </p:cNvPr>
          <p:cNvSpPr/>
          <p:nvPr/>
        </p:nvSpPr>
        <p:spPr>
          <a:xfrm>
            <a:off x="2223181" y="3953487"/>
            <a:ext cx="603955" cy="6039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0AE0A764-815E-6C3A-1E7A-A9A469824016}"/>
              </a:ext>
            </a:extLst>
          </p:cNvPr>
          <p:cNvSpPr txBox="1">
            <a:spLocks/>
          </p:cNvSpPr>
          <p:nvPr/>
        </p:nvSpPr>
        <p:spPr>
          <a:xfrm>
            <a:off x="2940640" y="1428750"/>
            <a:ext cx="4298360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Persiapan Penerapan (SMK3 PP 50/2012: Juni 2021 – Desember 2021; ISO 45001: Juni 2022 – Desember 2022)</a:t>
            </a: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8B80830E-B826-76F0-BD31-AD9E4DA1C127}"/>
              </a:ext>
            </a:extLst>
          </p:cNvPr>
          <p:cNvSpPr txBox="1">
            <a:spLocks/>
          </p:cNvSpPr>
          <p:nvPr/>
        </p:nvSpPr>
        <p:spPr>
          <a:xfrm>
            <a:off x="2951735" y="2250013"/>
            <a:ext cx="3601464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Audit Internal (SMK3 PP 50/2012: Desember 2021; ISO 45001: Desember 2022)</a:t>
            </a: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A1B94784-7F58-3592-A76C-D65A6D2219B4}"/>
              </a:ext>
            </a:extLst>
          </p:cNvPr>
          <p:cNvSpPr txBox="1">
            <a:spLocks/>
          </p:cNvSpPr>
          <p:nvPr/>
        </p:nvSpPr>
        <p:spPr>
          <a:xfrm>
            <a:off x="2986148" y="3097895"/>
            <a:ext cx="3567051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Audit Eksternal (SMK3 PP 50/2012: Januari 2022; ISO 45001: Desember 2022)</a:t>
            </a: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19827DC2-0D67-BCF1-665F-4B57317EE37D}"/>
              </a:ext>
            </a:extLst>
          </p:cNvPr>
          <p:cNvSpPr txBox="1">
            <a:spLocks/>
          </p:cNvSpPr>
          <p:nvPr/>
        </p:nvSpPr>
        <p:spPr>
          <a:xfrm>
            <a:off x="2997243" y="3919158"/>
            <a:ext cx="3567051" cy="685800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id-ID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Open Sans Light" pitchFamily="34" charset="0"/>
                <a:cs typeface="Open Sans Light" pitchFamily="34" charset="0"/>
              </a:rPr>
              <a:t>Pencapaian Sertifikasi (SMK3 PP 50/2012: Mei 2022; ISO 45001: Dalam Tahap Penerbitan)</a:t>
            </a:r>
          </a:p>
        </p:txBody>
      </p:sp>
      <p:sp>
        <p:nvSpPr>
          <p:cNvPr id="25" name="Title 12">
            <a:extLst>
              <a:ext uri="{FF2B5EF4-FFF2-40B4-BE49-F238E27FC236}">
                <a16:creationId xmlns:a16="http://schemas.microsoft.com/office/drawing/2014/main" id="{80326504-2EF7-0C42-4369-2491F34DD652}"/>
              </a:ext>
            </a:extLst>
          </p:cNvPr>
          <p:cNvSpPr txBox="1">
            <a:spLocks/>
          </p:cNvSpPr>
          <p:nvPr/>
        </p:nvSpPr>
        <p:spPr>
          <a:xfrm>
            <a:off x="2324100" y="1565280"/>
            <a:ext cx="381000" cy="35996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n-NO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1</a:t>
            </a:r>
          </a:p>
        </p:txBody>
      </p:sp>
      <p:sp>
        <p:nvSpPr>
          <p:cNvPr id="26" name="Title 12">
            <a:extLst>
              <a:ext uri="{FF2B5EF4-FFF2-40B4-BE49-F238E27FC236}">
                <a16:creationId xmlns:a16="http://schemas.microsoft.com/office/drawing/2014/main" id="{3318D807-B862-2E82-6478-03778CA77BEA}"/>
              </a:ext>
            </a:extLst>
          </p:cNvPr>
          <p:cNvSpPr txBox="1">
            <a:spLocks/>
          </p:cNvSpPr>
          <p:nvPr/>
        </p:nvSpPr>
        <p:spPr>
          <a:xfrm>
            <a:off x="2323831" y="2401397"/>
            <a:ext cx="381000" cy="35996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n-NO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2</a:t>
            </a:r>
          </a:p>
        </p:txBody>
      </p:sp>
      <p:sp>
        <p:nvSpPr>
          <p:cNvPr id="27" name="Title 12">
            <a:extLst>
              <a:ext uri="{FF2B5EF4-FFF2-40B4-BE49-F238E27FC236}">
                <a16:creationId xmlns:a16="http://schemas.microsoft.com/office/drawing/2014/main" id="{375FEFC1-A733-6BF4-4D7A-532BD9442E08}"/>
              </a:ext>
            </a:extLst>
          </p:cNvPr>
          <p:cNvSpPr txBox="1">
            <a:spLocks/>
          </p:cNvSpPr>
          <p:nvPr/>
        </p:nvSpPr>
        <p:spPr>
          <a:xfrm>
            <a:off x="2352365" y="3214924"/>
            <a:ext cx="381000" cy="35996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n-NO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3</a:t>
            </a:r>
          </a:p>
        </p:txBody>
      </p:sp>
      <p:sp>
        <p:nvSpPr>
          <p:cNvPr id="28" name="Title 12">
            <a:extLst>
              <a:ext uri="{FF2B5EF4-FFF2-40B4-BE49-F238E27FC236}">
                <a16:creationId xmlns:a16="http://schemas.microsoft.com/office/drawing/2014/main" id="{C0D149AE-D639-7AF8-C49C-98517E29F49C}"/>
              </a:ext>
            </a:extLst>
          </p:cNvPr>
          <p:cNvSpPr txBox="1">
            <a:spLocks/>
          </p:cNvSpPr>
          <p:nvPr/>
        </p:nvSpPr>
        <p:spPr>
          <a:xfrm>
            <a:off x="2324100" y="4061963"/>
            <a:ext cx="381000" cy="359966"/>
          </a:xfrm>
          <a:prstGeom prst="rect">
            <a:avLst/>
          </a:prstGeom>
        </p:spPr>
        <p:txBody>
          <a:bodyPr vert="horz" lIns="77925" tIns="38963" rIns="77925" bIns="38963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nn-NO" sz="2400" dirty="0">
                <a:solidFill>
                  <a:srgbClr val="DCB445"/>
                </a:solidFill>
                <a:latin typeface="Montserrat ExtraBold" pitchFamily="2" charset="0"/>
                <a:ea typeface="Open Sans ExtraBold" pitchFamily="34" charset="0"/>
                <a:cs typeface="Open Sans ExtraBold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15252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10513</TotalTime>
  <Words>509</Words>
  <Application>Microsoft Office PowerPoint</Application>
  <PresentationFormat>On-screen Show (16:9)</PresentationFormat>
  <Paragraphs>69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Montserrat</vt:lpstr>
      <vt:lpstr>Montserrat ExtraBold</vt:lpstr>
      <vt:lpstr>Montserrat italic</vt:lpstr>
      <vt:lpstr>Montserrat Medium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Fahmi</dc:creator>
  <cp:lastModifiedBy>Fahmi Zulfikar</cp:lastModifiedBy>
  <cp:revision>1032</cp:revision>
  <dcterms:created xsi:type="dcterms:W3CDTF">2020-11-23T07:50:51Z</dcterms:created>
  <dcterms:modified xsi:type="dcterms:W3CDTF">2023-07-06T16:57:26Z</dcterms:modified>
</cp:coreProperties>
</file>